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63" r:id="rId2"/>
    <p:sldId id="258" r:id="rId3"/>
    <p:sldId id="259" r:id="rId4"/>
    <p:sldId id="262" r:id="rId5"/>
    <p:sldId id="261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A8A5E-7917-C619-13EE-72DE8DAD4441}" v="261" dt="2022-09-23T04:58:09.407"/>
    <p1510:client id="{187F2878-E0C1-9D2D-B729-B8F3E980D6BD}" v="228" dt="2022-09-25T02:47:54.133"/>
    <p1510:client id="{C8AB767E-C4BB-42DC-A550-13B8C454AD93}" v="9" dt="2022-09-23T02:35:12.872"/>
    <p1510:client id="{E9D0895B-02B8-C3FB-02D7-645101A3745F}" v="256" dt="2022-09-25T04:28:27.230"/>
    <p1510:client id="{FA71466B-A2A8-114F-0D41-41958F2C57DA}" v="3" dt="2022-09-25T04:31:53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B2B6F0-E351-4AD0-91F1-D46312908EF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C547485-171C-4317-91E4-350775C4BDCB}">
      <dgm:prSet/>
      <dgm:spPr/>
      <dgm:t>
        <a:bodyPr/>
        <a:lstStyle/>
        <a:p>
          <a:r>
            <a:rPr lang="en-US" baseline="0"/>
            <a:t>Adidas Originals brand within the brand and sale price cluster, appeared to have the highest sale price of $30,000 versus the other Adidas brands and Nike. </a:t>
          </a:r>
          <a:endParaRPr lang="en-US"/>
        </a:p>
      </dgm:t>
    </dgm:pt>
    <dgm:pt modelId="{16A12F8D-6C51-44D6-9FF8-A01E268BF3EE}" type="parTrans" cxnId="{CB81B20E-38AE-4935-9CA8-99990D5BB1DA}">
      <dgm:prSet/>
      <dgm:spPr/>
      <dgm:t>
        <a:bodyPr/>
        <a:lstStyle/>
        <a:p>
          <a:endParaRPr lang="en-US"/>
        </a:p>
      </dgm:t>
    </dgm:pt>
    <dgm:pt modelId="{CD65C01A-A0B7-49BA-A118-DA4674BBE98B}" type="sibTrans" cxnId="{CB81B20E-38AE-4935-9CA8-99990D5BB1DA}">
      <dgm:prSet/>
      <dgm:spPr/>
      <dgm:t>
        <a:bodyPr/>
        <a:lstStyle/>
        <a:p>
          <a:endParaRPr lang="en-US"/>
        </a:p>
      </dgm:t>
    </dgm:pt>
    <dgm:pt modelId="{33D91E10-808A-46A0-9E7B-598C2C504796}">
      <dgm:prSet/>
      <dgm:spPr/>
      <dgm:t>
        <a:bodyPr/>
        <a:lstStyle/>
        <a:p>
          <a:r>
            <a:rPr lang="en-US" baseline="0"/>
            <a:t>The brand with the lowest sale’s price of $8,000 was Adidas Core/NEO. </a:t>
          </a:r>
          <a:endParaRPr lang="en-US"/>
        </a:p>
      </dgm:t>
    </dgm:pt>
    <dgm:pt modelId="{38CB3A10-4821-46F7-923B-78B761854D01}" type="parTrans" cxnId="{DB79E319-26D6-4F10-B779-575E5A3D2A0F}">
      <dgm:prSet/>
      <dgm:spPr/>
      <dgm:t>
        <a:bodyPr/>
        <a:lstStyle/>
        <a:p>
          <a:endParaRPr lang="en-US"/>
        </a:p>
      </dgm:t>
    </dgm:pt>
    <dgm:pt modelId="{BAF6EA5F-4949-47C0-9DE3-ABDA0C0B33C3}" type="sibTrans" cxnId="{DB79E319-26D6-4F10-B779-575E5A3D2A0F}">
      <dgm:prSet/>
      <dgm:spPr/>
      <dgm:t>
        <a:bodyPr/>
        <a:lstStyle/>
        <a:p>
          <a:endParaRPr lang="en-US"/>
        </a:p>
      </dgm:t>
    </dgm:pt>
    <dgm:pt modelId="{9AE7D434-2818-4BBF-8516-2ED4DDE3A34E}">
      <dgm:prSet/>
      <dgm:spPr/>
      <dgm:t>
        <a:bodyPr/>
        <a:lstStyle/>
        <a:p>
          <a:r>
            <a:rPr lang="en-US" baseline="0"/>
            <a:t>Nike’s brand had the second lowest sale price at approximately $25,000, and the Adidas Sport Performance brand sales’ price was approximately $20,000. </a:t>
          </a:r>
          <a:endParaRPr lang="en-US"/>
        </a:p>
      </dgm:t>
    </dgm:pt>
    <dgm:pt modelId="{822590FF-4FC3-4450-9FD8-2DBA0CD9266F}" type="parTrans" cxnId="{11F3B2C9-2F51-4334-8AAD-2B88FC85236B}">
      <dgm:prSet/>
      <dgm:spPr/>
      <dgm:t>
        <a:bodyPr/>
        <a:lstStyle/>
        <a:p>
          <a:endParaRPr lang="en-US"/>
        </a:p>
      </dgm:t>
    </dgm:pt>
    <dgm:pt modelId="{68D8BD0E-3350-4E03-A311-144C86C725A9}" type="sibTrans" cxnId="{11F3B2C9-2F51-4334-8AAD-2B88FC85236B}">
      <dgm:prSet/>
      <dgm:spPr/>
      <dgm:t>
        <a:bodyPr/>
        <a:lstStyle/>
        <a:p>
          <a:endParaRPr lang="en-US"/>
        </a:p>
      </dgm:t>
    </dgm:pt>
    <dgm:pt modelId="{296EFFA3-A691-4C66-B760-21F5CED4A23F}">
      <dgm:prSet/>
      <dgm:spPr/>
      <dgm:t>
        <a:bodyPr/>
        <a:lstStyle/>
        <a:p>
          <a:r>
            <a:rPr lang="en-US" baseline="0"/>
            <a:t>The rating and brand cluster has higher consumer ratings than Nike’s brand. Nike’s brand consumer ratings are close to the number of Adidas brands’ consumer ratings. </a:t>
          </a:r>
          <a:endParaRPr lang="en-US"/>
        </a:p>
      </dgm:t>
    </dgm:pt>
    <dgm:pt modelId="{E4330E31-86E0-4BD0-ADAA-38AACC31CC06}" type="parTrans" cxnId="{6E5ED27B-5AA6-4736-AFF4-6EA85BBEE73C}">
      <dgm:prSet/>
      <dgm:spPr/>
      <dgm:t>
        <a:bodyPr/>
        <a:lstStyle/>
        <a:p>
          <a:endParaRPr lang="en-US"/>
        </a:p>
      </dgm:t>
    </dgm:pt>
    <dgm:pt modelId="{180EF3E3-A9DD-42C9-B822-DA744628451C}" type="sibTrans" cxnId="{6E5ED27B-5AA6-4736-AFF4-6EA85BBEE73C}">
      <dgm:prSet/>
      <dgm:spPr/>
      <dgm:t>
        <a:bodyPr/>
        <a:lstStyle/>
        <a:p>
          <a:endParaRPr lang="en-US"/>
        </a:p>
      </dgm:t>
    </dgm:pt>
    <dgm:pt modelId="{32595D4B-1B16-47DD-9F8D-58C9BD1BBDC0}" type="pres">
      <dgm:prSet presAssocID="{90B2B6F0-E351-4AD0-91F1-D46312908EF3}" presName="root" presStyleCnt="0">
        <dgm:presLayoutVars>
          <dgm:dir/>
          <dgm:resizeHandles val="exact"/>
        </dgm:presLayoutVars>
      </dgm:prSet>
      <dgm:spPr/>
    </dgm:pt>
    <dgm:pt modelId="{3E6F90EE-F078-4C9D-AEF8-4EE258871085}" type="pres">
      <dgm:prSet presAssocID="{90B2B6F0-E351-4AD0-91F1-D46312908EF3}" presName="container" presStyleCnt="0">
        <dgm:presLayoutVars>
          <dgm:dir/>
          <dgm:resizeHandles val="exact"/>
        </dgm:presLayoutVars>
      </dgm:prSet>
      <dgm:spPr/>
    </dgm:pt>
    <dgm:pt modelId="{D71D7BD1-1AC5-45DD-B07D-CD721EC28BE0}" type="pres">
      <dgm:prSet presAssocID="{AC547485-171C-4317-91E4-350775C4BDCB}" presName="compNode" presStyleCnt="0"/>
      <dgm:spPr/>
    </dgm:pt>
    <dgm:pt modelId="{D2181561-F788-4BE6-810C-393788CFA1F1}" type="pres">
      <dgm:prSet presAssocID="{AC547485-171C-4317-91E4-350775C4BDCB}" presName="iconBgRect" presStyleLbl="bgShp" presStyleIdx="0" presStyleCnt="4"/>
      <dgm:spPr/>
    </dgm:pt>
    <dgm:pt modelId="{A9834817-6FE1-4B95-8571-FB22BC3D839B}" type="pres">
      <dgm:prSet presAssocID="{AC547485-171C-4317-91E4-350775C4BD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F80FB15-3EA8-4C4F-86D5-F54305A56B58}" type="pres">
      <dgm:prSet presAssocID="{AC547485-171C-4317-91E4-350775C4BDCB}" presName="spaceRect" presStyleCnt="0"/>
      <dgm:spPr/>
    </dgm:pt>
    <dgm:pt modelId="{B7B9F21F-101C-4B90-AA81-21DFB6DAFA5B}" type="pres">
      <dgm:prSet presAssocID="{AC547485-171C-4317-91E4-350775C4BDCB}" presName="textRect" presStyleLbl="revTx" presStyleIdx="0" presStyleCnt="4">
        <dgm:presLayoutVars>
          <dgm:chMax val="1"/>
          <dgm:chPref val="1"/>
        </dgm:presLayoutVars>
      </dgm:prSet>
      <dgm:spPr/>
    </dgm:pt>
    <dgm:pt modelId="{68BC36F5-7A70-4ADE-ADF0-29A707995C76}" type="pres">
      <dgm:prSet presAssocID="{CD65C01A-A0B7-49BA-A118-DA4674BBE98B}" presName="sibTrans" presStyleLbl="sibTrans2D1" presStyleIdx="0" presStyleCnt="0"/>
      <dgm:spPr/>
    </dgm:pt>
    <dgm:pt modelId="{11DDE125-E4B6-4438-9925-E52D932FE163}" type="pres">
      <dgm:prSet presAssocID="{33D91E10-808A-46A0-9E7B-598C2C504796}" presName="compNode" presStyleCnt="0"/>
      <dgm:spPr/>
    </dgm:pt>
    <dgm:pt modelId="{A4740DD6-44A0-40A0-AC62-E5F0C556BCCB}" type="pres">
      <dgm:prSet presAssocID="{33D91E10-808A-46A0-9E7B-598C2C504796}" presName="iconBgRect" presStyleLbl="bgShp" presStyleIdx="1" presStyleCnt="4"/>
      <dgm:spPr/>
    </dgm:pt>
    <dgm:pt modelId="{E06DBF71-99FA-4782-9706-B40C1DCCE251}" type="pres">
      <dgm:prSet presAssocID="{33D91E10-808A-46A0-9E7B-598C2C50479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33B0EDA8-1980-4A3F-BB15-CE24A6986861}" type="pres">
      <dgm:prSet presAssocID="{33D91E10-808A-46A0-9E7B-598C2C504796}" presName="spaceRect" presStyleCnt="0"/>
      <dgm:spPr/>
    </dgm:pt>
    <dgm:pt modelId="{F071805A-189C-494A-98C1-73AA0DEFDEE2}" type="pres">
      <dgm:prSet presAssocID="{33D91E10-808A-46A0-9E7B-598C2C504796}" presName="textRect" presStyleLbl="revTx" presStyleIdx="1" presStyleCnt="4">
        <dgm:presLayoutVars>
          <dgm:chMax val="1"/>
          <dgm:chPref val="1"/>
        </dgm:presLayoutVars>
      </dgm:prSet>
      <dgm:spPr/>
    </dgm:pt>
    <dgm:pt modelId="{7387C30B-5901-4219-B29C-BB6C7B33C6D4}" type="pres">
      <dgm:prSet presAssocID="{BAF6EA5F-4949-47C0-9DE3-ABDA0C0B33C3}" presName="sibTrans" presStyleLbl="sibTrans2D1" presStyleIdx="0" presStyleCnt="0"/>
      <dgm:spPr/>
    </dgm:pt>
    <dgm:pt modelId="{BC49D1EC-3E7E-42F4-9BFE-EB13E24CB08D}" type="pres">
      <dgm:prSet presAssocID="{9AE7D434-2818-4BBF-8516-2ED4DDE3A34E}" presName="compNode" presStyleCnt="0"/>
      <dgm:spPr/>
    </dgm:pt>
    <dgm:pt modelId="{F80C3F44-BD26-458B-B29F-03625FDA3B2B}" type="pres">
      <dgm:prSet presAssocID="{9AE7D434-2818-4BBF-8516-2ED4DDE3A34E}" presName="iconBgRect" presStyleLbl="bgShp" presStyleIdx="2" presStyleCnt="4"/>
      <dgm:spPr/>
    </dgm:pt>
    <dgm:pt modelId="{E3459A9F-A022-40F0-B10B-01405991E781}" type="pres">
      <dgm:prSet presAssocID="{9AE7D434-2818-4BBF-8516-2ED4DDE3A34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C007CEC-46C7-4086-8670-CF3A531DF1B5}" type="pres">
      <dgm:prSet presAssocID="{9AE7D434-2818-4BBF-8516-2ED4DDE3A34E}" presName="spaceRect" presStyleCnt="0"/>
      <dgm:spPr/>
    </dgm:pt>
    <dgm:pt modelId="{BA6B42DC-BC1A-4872-99A9-C7710D6D281C}" type="pres">
      <dgm:prSet presAssocID="{9AE7D434-2818-4BBF-8516-2ED4DDE3A34E}" presName="textRect" presStyleLbl="revTx" presStyleIdx="2" presStyleCnt="4">
        <dgm:presLayoutVars>
          <dgm:chMax val="1"/>
          <dgm:chPref val="1"/>
        </dgm:presLayoutVars>
      </dgm:prSet>
      <dgm:spPr/>
    </dgm:pt>
    <dgm:pt modelId="{B32EFDE9-CD81-43C0-A426-0E2B35843349}" type="pres">
      <dgm:prSet presAssocID="{68D8BD0E-3350-4E03-A311-144C86C725A9}" presName="sibTrans" presStyleLbl="sibTrans2D1" presStyleIdx="0" presStyleCnt="0"/>
      <dgm:spPr/>
    </dgm:pt>
    <dgm:pt modelId="{25C1F26F-717D-4E30-8FC8-DCB4AF1D9BA4}" type="pres">
      <dgm:prSet presAssocID="{296EFFA3-A691-4C66-B760-21F5CED4A23F}" presName="compNode" presStyleCnt="0"/>
      <dgm:spPr/>
    </dgm:pt>
    <dgm:pt modelId="{D98E6D15-2AF5-4FB7-9828-FC3FB15E1ED4}" type="pres">
      <dgm:prSet presAssocID="{296EFFA3-A691-4C66-B760-21F5CED4A23F}" presName="iconBgRect" presStyleLbl="bgShp" presStyleIdx="3" presStyleCnt="4"/>
      <dgm:spPr/>
    </dgm:pt>
    <dgm:pt modelId="{59737A0C-60A3-445A-B0DC-934966435C2C}" type="pres">
      <dgm:prSet presAssocID="{296EFFA3-A691-4C66-B760-21F5CED4A2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912229CF-0E7A-4265-88F6-4789A796750F}" type="pres">
      <dgm:prSet presAssocID="{296EFFA3-A691-4C66-B760-21F5CED4A23F}" presName="spaceRect" presStyleCnt="0"/>
      <dgm:spPr/>
    </dgm:pt>
    <dgm:pt modelId="{B4F666BB-6200-4BEE-A80A-3A24D6A45611}" type="pres">
      <dgm:prSet presAssocID="{296EFFA3-A691-4C66-B760-21F5CED4A23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81B20E-38AE-4935-9CA8-99990D5BB1DA}" srcId="{90B2B6F0-E351-4AD0-91F1-D46312908EF3}" destId="{AC547485-171C-4317-91E4-350775C4BDCB}" srcOrd="0" destOrd="0" parTransId="{16A12F8D-6C51-44D6-9FF8-A01E268BF3EE}" sibTransId="{CD65C01A-A0B7-49BA-A118-DA4674BBE98B}"/>
    <dgm:cxn modelId="{DB79E319-26D6-4F10-B779-575E5A3D2A0F}" srcId="{90B2B6F0-E351-4AD0-91F1-D46312908EF3}" destId="{33D91E10-808A-46A0-9E7B-598C2C504796}" srcOrd="1" destOrd="0" parTransId="{38CB3A10-4821-46F7-923B-78B761854D01}" sibTransId="{BAF6EA5F-4949-47C0-9DE3-ABDA0C0B33C3}"/>
    <dgm:cxn modelId="{E753EC71-3C6B-4FEB-8855-2E38070805DB}" type="presOf" srcId="{BAF6EA5F-4949-47C0-9DE3-ABDA0C0B33C3}" destId="{7387C30B-5901-4219-B29C-BB6C7B33C6D4}" srcOrd="0" destOrd="0" presId="urn:microsoft.com/office/officeart/2018/2/layout/IconCircleList"/>
    <dgm:cxn modelId="{BCF8CB59-B8E3-4426-9D08-93D9B453E87C}" type="presOf" srcId="{33D91E10-808A-46A0-9E7B-598C2C504796}" destId="{F071805A-189C-494A-98C1-73AA0DEFDEE2}" srcOrd="0" destOrd="0" presId="urn:microsoft.com/office/officeart/2018/2/layout/IconCircleList"/>
    <dgm:cxn modelId="{C1B2087B-CC8B-443C-BF8C-EFD89A75AA13}" type="presOf" srcId="{AC547485-171C-4317-91E4-350775C4BDCB}" destId="{B7B9F21F-101C-4B90-AA81-21DFB6DAFA5B}" srcOrd="0" destOrd="0" presId="urn:microsoft.com/office/officeart/2018/2/layout/IconCircleList"/>
    <dgm:cxn modelId="{6E5ED27B-5AA6-4736-AFF4-6EA85BBEE73C}" srcId="{90B2B6F0-E351-4AD0-91F1-D46312908EF3}" destId="{296EFFA3-A691-4C66-B760-21F5CED4A23F}" srcOrd="3" destOrd="0" parTransId="{E4330E31-86E0-4BD0-ADAA-38AACC31CC06}" sibTransId="{180EF3E3-A9DD-42C9-B822-DA744628451C}"/>
    <dgm:cxn modelId="{39958A9C-908E-4CEF-ACDD-3B2A4421CD51}" type="presOf" srcId="{CD65C01A-A0B7-49BA-A118-DA4674BBE98B}" destId="{68BC36F5-7A70-4ADE-ADF0-29A707995C76}" srcOrd="0" destOrd="0" presId="urn:microsoft.com/office/officeart/2018/2/layout/IconCircleList"/>
    <dgm:cxn modelId="{0200DBB7-FB38-4CB4-9549-44DA5B77565B}" type="presOf" srcId="{68D8BD0E-3350-4E03-A311-144C86C725A9}" destId="{B32EFDE9-CD81-43C0-A426-0E2B35843349}" srcOrd="0" destOrd="0" presId="urn:microsoft.com/office/officeart/2018/2/layout/IconCircleList"/>
    <dgm:cxn modelId="{11F3B2C9-2F51-4334-8AAD-2B88FC85236B}" srcId="{90B2B6F0-E351-4AD0-91F1-D46312908EF3}" destId="{9AE7D434-2818-4BBF-8516-2ED4DDE3A34E}" srcOrd="2" destOrd="0" parTransId="{822590FF-4FC3-4450-9FD8-2DBA0CD9266F}" sibTransId="{68D8BD0E-3350-4E03-A311-144C86C725A9}"/>
    <dgm:cxn modelId="{FCFF1CDB-4EDC-4249-BB78-B0D32879FFF4}" type="presOf" srcId="{296EFFA3-A691-4C66-B760-21F5CED4A23F}" destId="{B4F666BB-6200-4BEE-A80A-3A24D6A45611}" srcOrd="0" destOrd="0" presId="urn:microsoft.com/office/officeart/2018/2/layout/IconCircleList"/>
    <dgm:cxn modelId="{8D4992E9-CF91-40D2-AC31-5C81905F4B98}" type="presOf" srcId="{9AE7D434-2818-4BBF-8516-2ED4DDE3A34E}" destId="{BA6B42DC-BC1A-4872-99A9-C7710D6D281C}" srcOrd="0" destOrd="0" presId="urn:microsoft.com/office/officeart/2018/2/layout/IconCircleList"/>
    <dgm:cxn modelId="{6D342CEE-02AA-4601-9979-172090249375}" type="presOf" srcId="{90B2B6F0-E351-4AD0-91F1-D46312908EF3}" destId="{32595D4B-1B16-47DD-9F8D-58C9BD1BBDC0}" srcOrd="0" destOrd="0" presId="urn:microsoft.com/office/officeart/2018/2/layout/IconCircleList"/>
    <dgm:cxn modelId="{88DEA758-D3F4-4A58-8AC1-DEBB02200836}" type="presParOf" srcId="{32595D4B-1B16-47DD-9F8D-58C9BD1BBDC0}" destId="{3E6F90EE-F078-4C9D-AEF8-4EE258871085}" srcOrd="0" destOrd="0" presId="urn:microsoft.com/office/officeart/2018/2/layout/IconCircleList"/>
    <dgm:cxn modelId="{CFEE48EF-4E52-443C-95E2-63E6FD4041B6}" type="presParOf" srcId="{3E6F90EE-F078-4C9D-AEF8-4EE258871085}" destId="{D71D7BD1-1AC5-45DD-B07D-CD721EC28BE0}" srcOrd="0" destOrd="0" presId="urn:microsoft.com/office/officeart/2018/2/layout/IconCircleList"/>
    <dgm:cxn modelId="{96F4EFE3-3E6D-4225-915F-1369A91711D0}" type="presParOf" srcId="{D71D7BD1-1AC5-45DD-B07D-CD721EC28BE0}" destId="{D2181561-F788-4BE6-810C-393788CFA1F1}" srcOrd="0" destOrd="0" presId="urn:microsoft.com/office/officeart/2018/2/layout/IconCircleList"/>
    <dgm:cxn modelId="{F22169F7-860B-4B60-BECF-61BA17712566}" type="presParOf" srcId="{D71D7BD1-1AC5-45DD-B07D-CD721EC28BE0}" destId="{A9834817-6FE1-4B95-8571-FB22BC3D839B}" srcOrd="1" destOrd="0" presId="urn:microsoft.com/office/officeart/2018/2/layout/IconCircleList"/>
    <dgm:cxn modelId="{3BAC7ED4-DDCF-4062-A394-9F780707A4B7}" type="presParOf" srcId="{D71D7BD1-1AC5-45DD-B07D-CD721EC28BE0}" destId="{8F80FB15-3EA8-4C4F-86D5-F54305A56B58}" srcOrd="2" destOrd="0" presId="urn:microsoft.com/office/officeart/2018/2/layout/IconCircleList"/>
    <dgm:cxn modelId="{AD875130-0284-4E7F-B5C4-811EF2AC2CB5}" type="presParOf" srcId="{D71D7BD1-1AC5-45DD-B07D-CD721EC28BE0}" destId="{B7B9F21F-101C-4B90-AA81-21DFB6DAFA5B}" srcOrd="3" destOrd="0" presId="urn:microsoft.com/office/officeart/2018/2/layout/IconCircleList"/>
    <dgm:cxn modelId="{125A3915-586F-4635-B2B6-D90D3B367A3E}" type="presParOf" srcId="{3E6F90EE-F078-4C9D-AEF8-4EE258871085}" destId="{68BC36F5-7A70-4ADE-ADF0-29A707995C76}" srcOrd="1" destOrd="0" presId="urn:microsoft.com/office/officeart/2018/2/layout/IconCircleList"/>
    <dgm:cxn modelId="{63104491-7281-4A87-BAE0-47F229FCA0C8}" type="presParOf" srcId="{3E6F90EE-F078-4C9D-AEF8-4EE258871085}" destId="{11DDE125-E4B6-4438-9925-E52D932FE163}" srcOrd="2" destOrd="0" presId="urn:microsoft.com/office/officeart/2018/2/layout/IconCircleList"/>
    <dgm:cxn modelId="{C001A9C7-A064-4656-B822-2581325526AE}" type="presParOf" srcId="{11DDE125-E4B6-4438-9925-E52D932FE163}" destId="{A4740DD6-44A0-40A0-AC62-E5F0C556BCCB}" srcOrd="0" destOrd="0" presId="urn:microsoft.com/office/officeart/2018/2/layout/IconCircleList"/>
    <dgm:cxn modelId="{236CC224-DD5B-4EC1-B955-7447515B52B9}" type="presParOf" srcId="{11DDE125-E4B6-4438-9925-E52D932FE163}" destId="{E06DBF71-99FA-4782-9706-B40C1DCCE251}" srcOrd="1" destOrd="0" presId="urn:microsoft.com/office/officeart/2018/2/layout/IconCircleList"/>
    <dgm:cxn modelId="{BAA55A0D-88BE-4C3C-8A33-AE870B8C3975}" type="presParOf" srcId="{11DDE125-E4B6-4438-9925-E52D932FE163}" destId="{33B0EDA8-1980-4A3F-BB15-CE24A6986861}" srcOrd="2" destOrd="0" presId="urn:microsoft.com/office/officeart/2018/2/layout/IconCircleList"/>
    <dgm:cxn modelId="{B81B7D09-B11E-4D8A-BEFC-E09676284AC4}" type="presParOf" srcId="{11DDE125-E4B6-4438-9925-E52D932FE163}" destId="{F071805A-189C-494A-98C1-73AA0DEFDEE2}" srcOrd="3" destOrd="0" presId="urn:microsoft.com/office/officeart/2018/2/layout/IconCircleList"/>
    <dgm:cxn modelId="{9FD52E41-2DFE-410B-B925-DB0C9A6C04D4}" type="presParOf" srcId="{3E6F90EE-F078-4C9D-AEF8-4EE258871085}" destId="{7387C30B-5901-4219-B29C-BB6C7B33C6D4}" srcOrd="3" destOrd="0" presId="urn:microsoft.com/office/officeart/2018/2/layout/IconCircleList"/>
    <dgm:cxn modelId="{F7A854A9-9D05-4D1A-BCC3-D227DEBCE6FD}" type="presParOf" srcId="{3E6F90EE-F078-4C9D-AEF8-4EE258871085}" destId="{BC49D1EC-3E7E-42F4-9BFE-EB13E24CB08D}" srcOrd="4" destOrd="0" presId="urn:microsoft.com/office/officeart/2018/2/layout/IconCircleList"/>
    <dgm:cxn modelId="{AB4F8A59-B1F1-479B-B157-1E0A32467367}" type="presParOf" srcId="{BC49D1EC-3E7E-42F4-9BFE-EB13E24CB08D}" destId="{F80C3F44-BD26-458B-B29F-03625FDA3B2B}" srcOrd="0" destOrd="0" presId="urn:microsoft.com/office/officeart/2018/2/layout/IconCircleList"/>
    <dgm:cxn modelId="{934032D3-4400-4CF4-B340-0A865EC135A8}" type="presParOf" srcId="{BC49D1EC-3E7E-42F4-9BFE-EB13E24CB08D}" destId="{E3459A9F-A022-40F0-B10B-01405991E781}" srcOrd="1" destOrd="0" presId="urn:microsoft.com/office/officeart/2018/2/layout/IconCircleList"/>
    <dgm:cxn modelId="{3AE841CC-ECE7-4270-9A9F-471A6C869011}" type="presParOf" srcId="{BC49D1EC-3E7E-42F4-9BFE-EB13E24CB08D}" destId="{9C007CEC-46C7-4086-8670-CF3A531DF1B5}" srcOrd="2" destOrd="0" presId="urn:microsoft.com/office/officeart/2018/2/layout/IconCircleList"/>
    <dgm:cxn modelId="{4F3AE83C-3665-40A7-835A-49956624CC56}" type="presParOf" srcId="{BC49D1EC-3E7E-42F4-9BFE-EB13E24CB08D}" destId="{BA6B42DC-BC1A-4872-99A9-C7710D6D281C}" srcOrd="3" destOrd="0" presId="urn:microsoft.com/office/officeart/2018/2/layout/IconCircleList"/>
    <dgm:cxn modelId="{A317671F-BCC3-4A2D-9EB2-45E76AAB6926}" type="presParOf" srcId="{3E6F90EE-F078-4C9D-AEF8-4EE258871085}" destId="{B32EFDE9-CD81-43C0-A426-0E2B35843349}" srcOrd="5" destOrd="0" presId="urn:microsoft.com/office/officeart/2018/2/layout/IconCircleList"/>
    <dgm:cxn modelId="{D90428F3-05B5-4BB3-A76B-0D7E49F98469}" type="presParOf" srcId="{3E6F90EE-F078-4C9D-AEF8-4EE258871085}" destId="{25C1F26F-717D-4E30-8FC8-DCB4AF1D9BA4}" srcOrd="6" destOrd="0" presId="urn:microsoft.com/office/officeart/2018/2/layout/IconCircleList"/>
    <dgm:cxn modelId="{8414E94F-5CA6-4FC5-8A40-40C87377A43A}" type="presParOf" srcId="{25C1F26F-717D-4E30-8FC8-DCB4AF1D9BA4}" destId="{D98E6D15-2AF5-4FB7-9828-FC3FB15E1ED4}" srcOrd="0" destOrd="0" presId="urn:microsoft.com/office/officeart/2018/2/layout/IconCircleList"/>
    <dgm:cxn modelId="{82881EC9-A9F4-4E57-92EB-3858859890A6}" type="presParOf" srcId="{25C1F26F-717D-4E30-8FC8-DCB4AF1D9BA4}" destId="{59737A0C-60A3-445A-B0DC-934966435C2C}" srcOrd="1" destOrd="0" presId="urn:microsoft.com/office/officeart/2018/2/layout/IconCircleList"/>
    <dgm:cxn modelId="{70CC85B8-161F-4964-B389-E455C4213FA3}" type="presParOf" srcId="{25C1F26F-717D-4E30-8FC8-DCB4AF1D9BA4}" destId="{912229CF-0E7A-4265-88F6-4789A796750F}" srcOrd="2" destOrd="0" presId="urn:microsoft.com/office/officeart/2018/2/layout/IconCircleList"/>
    <dgm:cxn modelId="{6D09893E-FDA1-4882-A072-4DD6A1F6978C}" type="presParOf" srcId="{25C1F26F-717D-4E30-8FC8-DCB4AF1D9BA4}" destId="{B4F666BB-6200-4BEE-A80A-3A24D6A456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81561-F788-4BE6-810C-393788CFA1F1}">
      <dsp:nvSpPr>
        <dsp:cNvPr id="0" name=""/>
        <dsp:cNvSpPr/>
      </dsp:nvSpPr>
      <dsp:spPr>
        <a:xfrm>
          <a:off x="135944" y="223303"/>
          <a:ext cx="1296487" cy="12964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34817-6FE1-4B95-8571-FB22BC3D839B}">
      <dsp:nvSpPr>
        <dsp:cNvPr id="0" name=""/>
        <dsp:cNvSpPr/>
      </dsp:nvSpPr>
      <dsp:spPr>
        <a:xfrm>
          <a:off x="408206" y="495566"/>
          <a:ext cx="751962" cy="751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9F21F-101C-4B90-AA81-21DFB6DAFA5B}">
      <dsp:nvSpPr>
        <dsp:cNvPr id="0" name=""/>
        <dsp:cNvSpPr/>
      </dsp:nvSpPr>
      <dsp:spPr>
        <a:xfrm>
          <a:off x="1710250" y="223303"/>
          <a:ext cx="3056005" cy="1296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Adidas Originals brand within the brand and sale price cluster, appeared to have the highest sale price of $30,000 versus the other Adidas brands and Nike. </a:t>
          </a:r>
          <a:endParaRPr lang="en-US" sz="1600" kern="1200"/>
        </a:p>
      </dsp:txBody>
      <dsp:txXfrm>
        <a:off x="1710250" y="223303"/>
        <a:ext cx="3056005" cy="1296487"/>
      </dsp:txXfrm>
    </dsp:sp>
    <dsp:sp modelId="{A4740DD6-44A0-40A0-AC62-E5F0C556BCCB}">
      <dsp:nvSpPr>
        <dsp:cNvPr id="0" name=""/>
        <dsp:cNvSpPr/>
      </dsp:nvSpPr>
      <dsp:spPr>
        <a:xfrm>
          <a:off x="5298741" y="223303"/>
          <a:ext cx="1296487" cy="12964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DBF71-99FA-4782-9706-B40C1DCCE251}">
      <dsp:nvSpPr>
        <dsp:cNvPr id="0" name=""/>
        <dsp:cNvSpPr/>
      </dsp:nvSpPr>
      <dsp:spPr>
        <a:xfrm>
          <a:off x="5571004" y="495566"/>
          <a:ext cx="751962" cy="751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1805A-189C-494A-98C1-73AA0DEFDEE2}">
      <dsp:nvSpPr>
        <dsp:cNvPr id="0" name=""/>
        <dsp:cNvSpPr/>
      </dsp:nvSpPr>
      <dsp:spPr>
        <a:xfrm>
          <a:off x="6873047" y="223303"/>
          <a:ext cx="3056005" cy="1296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The brand with the lowest sale’s price of $8,000 was Adidas Core/NEO. </a:t>
          </a:r>
          <a:endParaRPr lang="en-US" sz="1600" kern="1200"/>
        </a:p>
      </dsp:txBody>
      <dsp:txXfrm>
        <a:off x="6873047" y="223303"/>
        <a:ext cx="3056005" cy="1296487"/>
      </dsp:txXfrm>
    </dsp:sp>
    <dsp:sp modelId="{F80C3F44-BD26-458B-B29F-03625FDA3B2B}">
      <dsp:nvSpPr>
        <dsp:cNvPr id="0" name=""/>
        <dsp:cNvSpPr/>
      </dsp:nvSpPr>
      <dsp:spPr>
        <a:xfrm>
          <a:off x="135944" y="2142355"/>
          <a:ext cx="1296487" cy="12964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59A9F-A022-40F0-B10B-01405991E781}">
      <dsp:nvSpPr>
        <dsp:cNvPr id="0" name=""/>
        <dsp:cNvSpPr/>
      </dsp:nvSpPr>
      <dsp:spPr>
        <a:xfrm>
          <a:off x="408206" y="2414618"/>
          <a:ext cx="751962" cy="751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B42DC-BC1A-4872-99A9-C7710D6D281C}">
      <dsp:nvSpPr>
        <dsp:cNvPr id="0" name=""/>
        <dsp:cNvSpPr/>
      </dsp:nvSpPr>
      <dsp:spPr>
        <a:xfrm>
          <a:off x="1710250" y="2142355"/>
          <a:ext cx="3056005" cy="1296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Nike’s brand had the second lowest sale price at approximately $25,000, and the Adidas Sport Performance brand sales’ price was approximately $20,000. </a:t>
          </a:r>
          <a:endParaRPr lang="en-US" sz="1600" kern="1200"/>
        </a:p>
      </dsp:txBody>
      <dsp:txXfrm>
        <a:off x="1710250" y="2142355"/>
        <a:ext cx="3056005" cy="1296487"/>
      </dsp:txXfrm>
    </dsp:sp>
    <dsp:sp modelId="{D98E6D15-2AF5-4FB7-9828-FC3FB15E1ED4}">
      <dsp:nvSpPr>
        <dsp:cNvPr id="0" name=""/>
        <dsp:cNvSpPr/>
      </dsp:nvSpPr>
      <dsp:spPr>
        <a:xfrm>
          <a:off x="5298741" y="2142355"/>
          <a:ext cx="1296487" cy="12964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37A0C-60A3-445A-B0DC-934966435C2C}">
      <dsp:nvSpPr>
        <dsp:cNvPr id="0" name=""/>
        <dsp:cNvSpPr/>
      </dsp:nvSpPr>
      <dsp:spPr>
        <a:xfrm>
          <a:off x="5571004" y="2414618"/>
          <a:ext cx="751962" cy="7519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666BB-6200-4BEE-A80A-3A24D6A45611}">
      <dsp:nvSpPr>
        <dsp:cNvPr id="0" name=""/>
        <dsp:cNvSpPr/>
      </dsp:nvSpPr>
      <dsp:spPr>
        <a:xfrm>
          <a:off x="6873047" y="2142355"/>
          <a:ext cx="3056005" cy="1296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The rating and brand cluster has higher consumer ratings than Nike’s brand. Nike’s brand consumer ratings are close to the number of Adidas brands’ consumer ratings. </a:t>
          </a:r>
          <a:endParaRPr lang="en-US" sz="1600" kern="1200"/>
        </a:p>
      </dsp:txBody>
      <dsp:txXfrm>
        <a:off x="6873047" y="2142355"/>
        <a:ext cx="3056005" cy="1296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3:20:0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03:15:2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03:33:0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2:32:1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04:19:5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5T03:26:0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402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3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7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September 24,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3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4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526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8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0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September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1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September 24,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31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6" r:id="rId7"/>
    <p:sldLayoutId id="2147483832" r:id="rId8"/>
    <p:sldLayoutId id="2147483833" r:id="rId9"/>
    <p:sldLayoutId id="2147483834" r:id="rId10"/>
    <p:sldLayoutId id="2147483835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foottalk.blogspot.com/2014/02/flyknit-vs-primeknit-who-will-win-world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caniaz.blogspot.com/2015/04/adidas-vs-nike-super-match-jenama-mana.html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customXml" Target="../ink/ink6.xm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oottalk.blogspot.com/2016_11_01_archive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tisfyingretirement.blogspot.com/2019/10/readers-questions-time-to-ask-few.html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00F6A80-9DFA-EDE7-22F9-4AAD3959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3502" b="11747"/>
          <a:stretch/>
        </p:blipFill>
        <p:spPr>
          <a:xfrm>
            <a:off x="-98303" y="10"/>
            <a:ext cx="12191980" cy="6857989"/>
          </a:xfrm>
          <a:prstGeom prst="rect">
            <a:avLst/>
          </a:pr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F6EE1C8D-9233-4EBC-9B68-862FDCA2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2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8F92359-2883-4C1D-972D-BF52F3F41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A5FC1-77D9-6E46-D479-4E6087CA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77" y="5479903"/>
            <a:ext cx="10750253" cy="1099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latin typeface="Times New Roman"/>
                <a:ea typeface="Batang"/>
                <a:cs typeface="Times New Roman"/>
              </a:rPr>
              <a:t> Adidas vs nike</a:t>
            </a:r>
            <a:r>
              <a:rPr lang="en-US" dirty="0">
                <a:ea typeface="Batang"/>
              </a:rPr>
              <a:t> </a:t>
            </a:r>
            <a:br>
              <a:rPr lang="en-US" dirty="0">
                <a:ea typeface="Batang"/>
              </a:rPr>
            </a:br>
            <a:r>
              <a:rPr lang="en-US" sz="1600" dirty="0">
                <a:latin typeface="Times New Roman"/>
                <a:ea typeface="Batang"/>
                <a:cs typeface="Times New Roman"/>
              </a:rPr>
              <a:t>competitive Analysis</a:t>
            </a:r>
          </a:p>
        </p:txBody>
      </p:sp>
      <p:pic>
        <p:nvPicPr>
          <p:cNvPr id="3" name="My recording 3">
            <a:hlinkClick r:id="" action="ppaction://media"/>
            <a:extLst>
              <a:ext uri="{FF2B5EF4-FFF2-40B4-BE49-F238E27FC236}">
                <a16:creationId xmlns:a16="http://schemas.microsoft.com/office/drawing/2014/main" id="{4C409B7E-4EB6-1BF8-C50D-920D659A3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66585" y="20023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3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FEE0E-7A49-237F-B2DD-E51D9C76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41" y="282239"/>
            <a:ext cx="5258755" cy="1111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dirty="0">
                <a:latin typeface="Times New Roman"/>
                <a:ea typeface="Batang"/>
                <a:cs typeface="Times New Roman"/>
              </a:rPr>
              <a:t>Adidas History</a:t>
            </a:r>
            <a:endParaRPr lang="en-US" sz="2800" b="1">
              <a:latin typeface="Times New Roman"/>
              <a:cs typeface="Times New Roman"/>
            </a:endParaRPr>
          </a:p>
        </p:txBody>
      </p:sp>
      <p:pic>
        <p:nvPicPr>
          <p:cNvPr id="5" name="Picture 5" descr="Person Wearing Adidas Superstar · Free Stock Photo">
            <a:extLst>
              <a:ext uri="{FF2B5EF4-FFF2-40B4-BE49-F238E27FC236}">
                <a16:creationId xmlns:a16="http://schemas.microsoft.com/office/drawing/2014/main" id="{833DF083-AB11-C8AB-E69E-6AA6C07F0C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l="546" r="1" b="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5DA2D-0582-C775-8F87-E45A0DB7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5780" y="2447464"/>
            <a:ext cx="4343402" cy="4014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Adidas is an exceptionally large footwear company, but not as big as Nike. 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Adidas is larger than other global footwear companies. 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Adidas is the second largest footwear industry in the world. </a:t>
            </a:r>
            <a:endParaRPr lang="en-US" b="1">
              <a:ea typeface="+mn-lt"/>
              <a:cs typeface="Times New Roman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Adidas revenue was $25 billion in 2021.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Adidas shoes are traditionally less expensive than Nike. 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438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1EC98-0490-21D7-25AD-F845870A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367" y="105698"/>
            <a:ext cx="393709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 New Roman"/>
                <a:ea typeface="Batang"/>
                <a:cs typeface="Times New Roman"/>
              </a:rPr>
              <a:t>Nike's History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Picture 5" descr="Person Wearing White Nike Shoes · Free Stock Photo">
            <a:extLst>
              <a:ext uri="{FF2B5EF4-FFF2-40B4-BE49-F238E27FC236}">
                <a16:creationId xmlns:a16="http://schemas.microsoft.com/office/drawing/2014/main" id="{14980957-A241-FCFD-BE23-D941D02948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65" r="11276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F36CF-37E2-BDE6-3AF5-F01CF9280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33186" y="2073614"/>
            <a:ext cx="3885061" cy="4107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Nike is the largest footwear company in the world and their revenue was $44.53 billion in 2021. </a:t>
            </a:r>
            <a:endParaRPr lang="en-US" dirty="0">
              <a:ea typeface="+mn-lt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Nike released their latest projects because of their large revenue and endless profits.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Nike’s revenue allowed them to create an athlete’s lab to assist athletes in obtaining enhance performance.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+mn-lt"/>
                <a:cs typeface="Times New Roman"/>
              </a:rPr>
              <a:t> Nike has power over 25% of the global athletic footwear market.</a:t>
            </a:r>
            <a:endParaRPr lang="en-US" dirty="0">
              <a:ea typeface="+mn-lt"/>
              <a:cs typeface="Times New Roman"/>
            </a:endParaRP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218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0118E-55C4-3672-02B6-522C2328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73" y="-777712"/>
            <a:ext cx="4424176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dirty="0">
                <a:latin typeface="Times New Roman"/>
                <a:ea typeface="Batang"/>
                <a:cs typeface="Times New Roman"/>
              </a:rPr>
              <a:t>Adidas Vs. Nike Dataset</a:t>
            </a:r>
            <a:endParaRPr lang="en-US" sz="2800"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E9259EE-5AA8-E117-99BD-0EF49AE03F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450" r="-4" b="1514"/>
          <a:stretch/>
        </p:blipFill>
        <p:spPr>
          <a:xfrm>
            <a:off x="5617029" y="1500869"/>
            <a:ext cx="5857124" cy="49576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71E75-79B7-BEED-F59B-CA97B3D9E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9188" y="2508660"/>
            <a:ext cx="4601882" cy="394597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b="1" dirty="0">
                <a:latin typeface="Times New Roman"/>
                <a:ea typeface="Batang"/>
                <a:cs typeface="Times New Roman"/>
              </a:rPr>
              <a:t>10 Attributes: </a:t>
            </a: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Product Name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Product ID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Product Listing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Listing Price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Sale Price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Discount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Brand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Description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Rating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>
                <a:latin typeface="Times New Roman"/>
                <a:ea typeface="Batang"/>
                <a:cs typeface="Times New Roman"/>
              </a:rPr>
              <a:t>Reviews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US" b="1" dirty="0" err="1">
                <a:latin typeface="Times New Roman"/>
                <a:ea typeface="Batang"/>
                <a:cs typeface="Times New Roman"/>
              </a:rPr>
              <a:t>Last_Visited</a:t>
            </a:r>
            <a:endParaRPr lang="en-US" b="1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74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C8DC2-D1D8-DD60-0271-7DD7917D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latin typeface="Times New Roman"/>
                <a:ea typeface="Batang"/>
                <a:cs typeface="Times New Roman"/>
              </a:rPr>
              <a:t>Results</a:t>
            </a:r>
            <a:endParaRPr lang="en-US" sz="2800" b="1">
              <a:latin typeface="Times New Roman"/>
              <a:cs typeface="Times New Roman"/>
            </a:endParaRP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76BFDC68-A84E-9EB1-A444-BBB601B53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899338"/>
              </p:ext>
            </p:extLst>
          </p:nvPr>
        </p:nvGraphicFramePr>
        <p:xfrm>
          <a:off x="1008592" y="2734418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5026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36">
            <a:extLst>
              <a:ext uri="{FF2B5EF4-FFF2-40B4-BE49-F238E27FC236}">
                <a16:creationId xmlns:a16="http://schemas.microsoft.com/office/drawing/2014/main" id="{9CBA58E7-9A9C-4C81-A025-88F5595B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38">
            <a:extLst>
              <a:ext uri="{FF2B5EF4-FFF2-40B4-BE49-F238E27FC236}">
                <a16:creationId xmlns:a16="http://schemas.microsoft.com/office/drawing/2014/main" id="{BAD1FD00-072F-41B1-A5C3-D9E51FFF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768629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91363 w 10768629"/>
              <a:gd name="connsiteY163" fmla="*/ 1929171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28929 w 10768629"/>
              <a:gd name="connsiteY162" fmla="*/ 1938226 h 1978172"/>
              <a:gd name="connsiteX163" fmla="*/ 3091363 w 10768629"/>
              <a:gd name="connsiteY163" fmla="*/ 1929171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686411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28929 w 10768629"/>
              <a:gd name="connsiteY162" fmla="*/ 1938226 h 1978172"/>
              <a:gd name="connsiteX163" fmla="*/ 3091363 w 10768629"/>
              <a:gd name="connsiteY163" fmla="*/ 1929171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48487 w 10768629"/>
              <a:gd name="connsiteY140" fmla="*/ 1660781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48487 w 10768629"/>
              <a:gd name="connsiteY140" fmla="*/ 1660781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96112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96112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66262" y="1643128"/>
                  <a:pt x="5596112" y="1636968"/>
                </a:cubicBezTo>
                <a:cubicBezTo>
                  <a:pt x="5561981" y="1612826"/>
                  <a:pt x="5429171" y="1655721"/>
                  <a:pt x="5388466" y="1653195"/>
                </a:cubicBezTo>
                <a:cubicBezTo>
                  <a:pt x="5288041" y="1668530"/>
                  <a:pt x="5074771" y="1739921"/>
                  <a:pt x="4945936" y="1713743"/>
                </a:cubicBezTo>
                <a:cubicBezTo>
                  <a:pt x="4914142" y="1717597"/>
                  <a:pt x="4870655" y="1726609"/>
                  <a:pt x="4851784" y="1726895"/>
                </a:cubicBezTo>
                <a:lnTo>
                  <a:pt x="4789844" y="1730706"/>
                </a:lnTo>
                <a:lnTo>
                  <a:pt x="4686411" y="1771811"/>
                </a:lnTo>
                <a:cubicBezTo>
                  <a:pt x="4633697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28929" y="1938226"/>
                </a:lnTo>
                <a:lnTo>
                  <a:pt x="3091363" y="1929171"/>
                </a:lnTo>
                <a:cubicBezTo>
                  <a:pt x="3071584" y="1922993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31503" y="1931749"/>
                </a:lnTo>
                <a:cubicBezTo>
                  <a:pt x="2675328" y="1937888"/>
                  <a:pt x="2629596" y="1956920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93437" y="1790584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39976" y="1793141"/>
                  <a:pt x="883960" y="1803336"/>
                </a:cubicBezTo>
                <a:cubicBezTo>
                  <a:pt x="831931" y="177181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30B4E-3563-5FAB-4AF4-37935742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6001356" cy="121602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ea typeface="Batang"/>
                <a:cs typeface="Times New Roman"/>
              </a:rPr>
              <a:t>Conclusion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56" name="Freeform: Shape 40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391" y="5800300"/>
            <a:ext cx="5736610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11">
            <a:extLst>
              <a:ext uri="{FF2B5EF4-FFF2-40B4-BE49-F238E27FC236}">
                <a16:creationId xmlns:a16="http://schemas.microsoft.com/office/drawing/2014/main" id="{6CA05094-2C95-AD05-CCDC-C037DCD96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205318"/>
            <a:ext cx="5834015" cy="404905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>
                <a:latin typeface="Times New Roman"/>
                <a:ea typeface="+mn-lt"/>
                <a:cs typeface="+mn-lt"/>
              </a:rPr>
              <a:t>I thought the Nike brand was more of a competitive brand versus the Adidas brands because of Nike’s footwear quality and popularity.</a:t>
            </a:r>
            <a:endParaRPr lang="en-US" sz="1600" b="1">
              <a:latin typeface="Times New Roman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600" b="1">
                <a:latin typeface="Times New Roman"/>
                <a:ea typeface="+mn-lt"/>
                <a:cs typeface="+mn-lt"/>
              </a:rPr>
              <a:t> The Adidas brands had higher ratings and sale prices versus the Nike brand. </a:t>
            </a:r>
            <a:endParaRPr lang="en-US" sz="1600" b="1">
              <a:latin typeface="Times New Roman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600" b="1">
                <a:latin typeface="Times New Roman"/>
                <a:ea typeface="+mn-lt"/>
                <a:cs typeface="+mn-lt"/>
              </a:rPr>
              <a:t>The brands’ sale price data is very vital within the clusters and graphs. </a:t>
            </a:r>
            <a:endParaRPr lang="en-US" sz="1600" b="1">
              <a:latin typeface="Times New Roman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600" b="1">
                <a:latin typeface="Times New Roman"/>
                <a:ea typeface="+mn-lt"/>
                <a:cs typeface="+mn-lt"/>
              </a:rPr>
              <a:t>The ratings exceedingly important attributes that were dispersed among the products and brands within the clusters. </a:t>
            </a:r>
            <a:endParaRPr lang="en-US" sz="1600" b="1">
              <a:latin typeface="Times New Roman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600" b="1">
                <a:latin typeface="Times New Roman"/>
                <a:ea typeface="+mn-lt"/>
                <a:cs typeface="+mn-lt"/>
              </a:rPr>
              <a:t>Based on the results, the sale prices are ideas that consumers mostly think of while searching throughout the footwear brands. </a:t>
            </a:r>
            <a:endParaRPr lang="en-US" sz="1600" b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1600" b="1">
                <a:latin typeface="Times New Roman"/>
                <a:ea typeface="+mn-lt"/>
                <a:cs typeface="+mn-lt"/>
              </a:rPr>
              <a:t>The consumers’ ratings of the brand products depend on their personal inclinations. </a:t>
            </a:r>
            <a:endParaRPr lang="en-US" sz="1600" b="1">
              <a:latin typeface="Times New Roman"/>
              <a:cs typeface="Times New Roman"/>
            </a:endParaRPr>
          </a:p>
        </p:txBody>
      </p:sp>
      <p:sp>
        <p:nvSpPr>
          <p:cNvPr id="57" name="Freeform: Shape 42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4000" y="753529"/>
            <a:ext cx="4010943" cy="535094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E6BB569-98FF-B709-F343-AD0B62862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303" r="31794"/>
          <a:stretch/>
        </p:blipFill>
        <p:spPr>
          <a:xfrm>
            <a:off x="7559508" y="914394"/>
            <a:ext cx="3684567" cy="50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1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A6DF5-A825-F5D9-ABDE-7E63DBD03B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6000" y="5583277"/>
            <a:ext cx="10160000" cy="1068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dirty="0" err="1">
                <a:latin typeface="Times New Roman"/>
                <a:ea typeface="Batang"/>
                <a:cs typeface="Times New Roman"/>
              </a:rPr>
              <a:t>ANy</a:t>
            </a:r>
            <a:r>
              <a:rPr lang="en-US" b="1" dirty="0">
                <a:latin typeface="Times New Roman"/>
                <a:ea typeface="Batang"/>
                <a:cs typeface="Times New Roman"/>
              </a:rPr>
              <a:t> Questions?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4BE5575-6FE6-CFB9-3A15-2565C454A0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8035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7782639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1C2032"/>
      </a:dk2>
      <a:lt2>
        <a:srgbClr val="F0F3F3"/>
      </a:lt2>
      <a:accent1>
        <a:srgbClr val="DE3236"/>
      </a:accent1>
      <a:accent2>
        <a:srgbClr val="CC206B"/>
      </a:accent2>
      <a:accent3>
        <a:srgbClr val="DE32C4"/>
      </a:accent3>
      <a:accent4>
        <a:srgbClr val="9E20CC"/>
      </a:accent4>
      <a:accent5>
        <a:srgbClr val="6832DE"/>
      </a:accent5>
      <a:accent6>
        <a:srgbClr val="2A3BCE"/>
      </a:accent6>
      <a:hlink>
        <a:srgbClr val="7D3FBF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ArchiveVTI</vt:lpstr>
      <vt:lpstr> Adidas vs nike  competitive Analysis</vt:lpstr>
      <vt:lpstr>Adidas History</vt:lpstr>
      <vt:lpstr>Nike's History</vt:lpstr>
      <vt:lpstr>Adidas Vs. Nike Dataset</vt:lpstr>
      <vt:lpstr>Results</vt:lpstr>
      <vt:lpstr>Conclusion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430</cp:revision>
  <dcterms:created xsi:type="dcterms:W3CDTF">2022-09-23T02:05:12Z</dcterms:created>
  <dcterms:modified xsi:type="dcterms:W3CDTF">2022-09-25T04:34:35Z</dcterms:modified>
</cp:coreProperties>
</file>